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5"/>
  </p:normalViewPr>
  <p:slideViewPr>
    <p:cSldViewPr snapToGrid="0" snapToObjects="1">
      <p:cViewPr varScale="1">
        <p:scale>
          <a:sx n="88" d="100"/>
          <a:sy n="88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652AD-0FC2-4A44-B764-7A17FF0D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47BEB3-44A5-2043-9911-90065AA07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1FA4B-101D-A645-8B15-C073227C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65DF7-890A-D64D-B093-BF9C3C973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C7625-6E65-BD4C-8D01-C43420C98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57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C5B9-DD36-A544-B3E6-A9ED90A2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C6C44-A787-CD40-A251-3A0030FFD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98780-89E8-F947-B419-A17B3D389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173FE-A89F-5446-B41C-DDA638D8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03FAE-C57D-2342-A7FE-2FD3BAA4A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17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4321-C491-C34F-9D7E-E093ECDBA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0FB60-262E-1341-92AA-4C0D7E36E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8909A-A616-294A-9455-FC2727457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F8B40-C7C7-984C-B10B-2A0D94B58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5D274-AF7C-5C43-A1D9-EE284D4C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0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B4B2D-2FE4-8E41-95F9-08A48AE2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B0611-03F8-1349-AD7D-89E9558F3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83296-150B-C64D-A202-6A65D75F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67A47-C70D-E946-8B38-3A6D500A1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22B5E-66F3-C740-B8E2-6FA1BA7D4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04CB2-C2CB-5F41-93FE-4DF7CC749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24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6AFD-6B61-D741-986F-B89315DE8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61B30-605D-8E42-8A34-3331CD9F2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9B3A5-A1AA-7342-97FF-279608139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910F45-2919-4042-B2E6-0255B37ED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0BFC82-6BEC-4541-A52E-1553AC57B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1C6589-7D0A-814D-B099-1684B8CA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2E5905-0C3F-BD4B-A014-8D754904E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9AAB15-83F7-E340-B618-5D0285ED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1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6691-A2A4-F749-9006-14515DEE1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F2BE0-5DAD-E143-92B7-551DFB4A1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395B0-4550-9B4E-B17F-C246B32AA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F56D11-E14C-1E4C-AF34-B8CDC577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8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15DD7-3D0C-C743-8DE3-07EC967E4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2BD565-01E3-3A44-9615-90329100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4F100-8191-EC4D-90AD-57DA49C5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269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245F-0FD2-8444-BE33-98AF89B0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7F79F-7DA8-7245-B5DF-82F6D9D9D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70F3E-A4DD-814D-B623-8E9DA3941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8460E-08AA-5D41-9C5A-55E35DB46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8976F-E071-4347-A458-D4DDD6C6C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2BED8-B772-AA45-BE1B-E9F60682F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5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BFF22-47B2-2141-BCE9-8845EAEF2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9675B1-E101-B44A-BEA9-07A034512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8AB82-B9B5-4E47-BA46-A50A8F677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D57B0-63B5-BF48-BF39-02CC0F122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11C67B-CF0E-864B-A4F8-40964FE9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6C0A3-E7E1-FD4E-A253-A6A0AAB1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23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070F-33FB-0649-A8CF-FE0120E7F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56F97-889C-604D-A022-6959B7305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D6433-8C26-8D41-AE67-BC814C296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15A39-07CD-2C44-BA40-C450516C2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C348E-A0A2-3E4F-B244-CC58EE320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1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81BAF3-7F2B-3147-BA8E-22EA2F520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841233-A833-3F44-8606-1AB32FD7E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13C0A-10FA-564B-B595-9D921319B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E2E0C-6DC8-9443-9303-61446F55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1E7D0-EAB7-8843-93DB-2C11FB448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0E773D-9396-5544-99C0-98C259AA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6AFAD-2906-1546-ADF4-9E7AE09CC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3E810-D723-6B4D-A95D-79A4DB13C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C8FF5-12CE-124F-81AE-646E8DC6737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DAC0C-0C1F-744F-AE24-DDCA47F2C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78AEE-A4D7-1B4C-B32B-6F3464EEE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BD47F-19F3-9542-A48F-A9177EC59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509B-8F29-BF46-A8D2-778EDD393A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9.6: Testing Communities Presentation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12A1A-EBF4-B945-8FEE-D7460E73CD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Sahith Bhamidipati</a:t>
            </a:r>
          </a:p>
        </p:txBody>
      </p:sp>
    </p:spTree>
    <p:extLst>
      <p:ext uri="{BB962C8B-B14F-4D97-AF65-F5344CB8AC3E}">
        <p14:creationId xmlns:p14="http://schemas.microsoft.com/office/powerpoint/2010/main" val="289294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E3A4D-F324-DE43-B5FD-B5B08263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Testing benchmarks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A39B9-99F2-8341-9F4E-22355F3E51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1505" y="1897062"/>
                <a:ext cx="10948989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Benchmarks test accuracy of community detection algorithms</a:t>
                </a:r>
              </a:p>
              <a:p>
                <a:r>
                  <a:rPr lang="en-US" dirty="0"/>
                  <a:t>Girvan-Newman (GN) Benchmark</a:t>
                </a:r>
              </a:p>
              <a:p>
                <a:pPr lvl="1"/>
                <a:r>
                  <a:rPr lang="en-US" dirty="0"/>
                  <a:t>N = 128 nodes split into </a:t>
                </a:r>
                <a:r>
                  <a:rPr lang="en-US" dirty="0" err="1"/>
                  <a:t>n</a:t>
                </a:r>
                <a:r>
                  <a:rPr lang="en-US" baseline="-25000" dirty="0" err="1"/>
                  <a:t>c</a:t>
                </a:r>
                <a:r>
                  <a:rPr lang="en-US" dirty="0"/>
                  <a:t> = 4 communities of size N</a:t>
                </a:r>
                <a:r>
                  <a:rPr lang="en-US" baseline="-25000" dirty="0"/>
                  <a:t>c</a:t>
                </a:r>
                <a:r>
                  <a:rPr lang="en-US" dirty="0"/>
                  <a:t> = 32 nodes</a:t>
                </a:r>
              </a:p>
              <a:p>
                <a:pPr lvl="1"/>
                <a:r>
                  <a:rPr lang="en-US" dirty="0"/>
                  <a:t>P</a:t>
                </a:r>
                <a:r>
                  <a:rPr lang="en-US" baseline="-25000" dirty="0"/>
                  <a:t>int</a:t>
                </a:r>
                <a:r>
                  <a:rPr lang="en-US" dirty="0"/>
                  <a:t> = probability node is connected to any given node in the same community</a:t>
                </a:r>
              </a:p>
              <a:p>
                <a:pPr lvl="1"/>
                <a:r>
                  <a:rPr lang="en-US" dirty="0" err="1"/>
                  <a:t>P</a:t>
                </a:r>
                <a:r>
                  <a:rPr lang="en-US" baseline="-25000" dirty="0" err="1"/>
                  <a:t>ext</a:t>
                </a:r>
                <a:r>
                  <a:rPr lang="en-US" dirty="0"/>
                  <a:t> = probability node is connected to any given node in a different community</a:t>
                </a:r>
              </a:p>
              <a:p>
                <a:pPr lvl="1"/>
                <a:r>
                  <a:rPr lang="en-US" dirty="0"/>
                  <a:t>Control parameter </a:t>
                </a:r>
                <a:r>
                  <a:rPr lang="en-US" dirty="0" err="1"/>
                  <a:t>μ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𝑒𝑥𝑡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𝑒𝑥𝑡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𝑖𝑛𝑡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 err="1"/>
                  <a:t>Lancichinetti</a:t>
                </a:r>
                <a:r>
                  <a:rPr lang="en-US" dirty="0"/>
                  <a:t>-Fortunato-</a:t>
                </a:r>
                <a:r>
                  <a:rPr lang="en-US" dirty="0" err="1"/>
                  <a:t>Radicchi</a:t>
                </a:r>
                <a:r>
                  <a:rPr lang="en-US" dirty="0"/>
                  <a:t> (LFR) Benchmark</a:t>
                </a:r>
              </a:p>
              <a:p>
                <a:pPr lvl="1"/>
                <a:r>
                  <a:rPr lang="en-US" dirty="0"/>
                  <a:t>N isolated nodes split into communities of size N</a:t>
                </a:r>
                <a:r>
                  <a:rPr lang="en-US" baseline="-25000" dirty="0"/>
                  <a:t>c</a:t>
                </a:r>
                <a:r>
                  <a:rPr lang="en-US" dirty="0"/>
                  <a:t> following P(N</a:t>
                </a:r>
                <a:r>
                  <a:rPr lang="en-US" baseline="-25000" dirty="0"/>
                  <a:t>c</a:t>
                </a:r>
                <a:r>
                  <a:rPr lang="en-US" dirty="0"/>
                  <a:t>) ∼ N</a:t>
                </a:r>
                <a:r>
                  <a:rPr lang="en-US" baseline="-25000" dirty="0"/>
                  <a:t>c</a:t>
                </a:r>
                <a:r>
                  <a:rPr lang="en-US" baseline="30000" dirty="0"/>
                  <a:t>-𝜁</a:t>
                </a:r>
                <a:endParaRPr lang="en-US" baseline="-25000" dirty="0"/>
              </a:p>
              <a:p>
                <a:pPr lvl="1"/>
                <a:r>
                  <a:rPr lang="en-US" dirty="0"/>
                  <a:t>Each node assigned degree k </a:t>
                </a:r>
                <a:r>
                  <a:rPr lang="en-US"/>
                  <a:t>following P(k) ∼ k</a:t>
                </a:r>
                <a:r>
                  <a:rPr lang="en-US" baseline="30000"/>
                  <a:t>-y</a:t>
                </a:r>
                <a:r>
                  <a:rPr lang="en-US" dirty="0"/>
                  <a:t>, internal degree = (1 - </a:t>
                </a:r>
                <a:r>
                  <a:rPr lang="en-US" dirty="0" err="1"/>
                  <a:t>μ</a:t>
                </a:r>
                <a:r>
                  <a:rPr lang="en-US" dirty="0"/>
                  <a:t>)k and external degree = </a:t>
                </a:r>
                <a:r>
                  <a:rPr lang="en-US" dirty="0" err="1"/>
                  <a:t>μ</a:t>
                </a:r>
                <a:r>
                  <a:rPr lang="en-US" dirty="0"/>
                  <a:t>*k with same </a:t>
                </a:r>
                <a:r>
                  <a:rPr lang="en-US" dirty="0" err="1"/>
                  <a:t>μ</a:t>
                </a:r>
                <a:r>
                  <a:rPr lang="en-US" dirty="0"/>
                  <a:t> as GN benchmark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A39B9-99F2-8341-9F4E-22355F3E51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1505" y="1897062"/>
                <a:ext cx="10948989" cy="4351338"/>
              </a:xfrm>
              <a:blipFill>
                <a:blip r:embed="rId2"/>
                <a:stretch>
                  <a:fillRect l="-92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8550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8EDE-DC5B-3B4E-B9D9-8BD11CB96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Tests on Community Detection Algorithms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9EDF0D64-E1B6-6E49-9F08-C169A4D1A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450" y="2026444"/>
            <a:ext cx="10071100" cy="3949700"/>
          </a:xfrm>
        </p:spPr>
      </p:pic>
    </p:spTree>
    <p:extLst>
      <p:ext uri="{BB962C8B-B14F-4D97-AF65-F5344CB8AC3E}">
        <p14:creationId xmlns:p14="http://schemas.microsoft.com/office/powerpoint/2010/main" val="215384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521F3-2277-1043-8CC5-EA04498D7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Obstacles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3ABCC-EEEF-7442-BC49-FA24611FD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GN benchmark:</a:t>
            </a:r>
          </a:p>
          <a:p>
            <a:pPr lvl="1"/>
            <a:r>
              <a:rPr lang="en-US" dirty="0"/>
              <a:t>GN random graph has nodes with similar degrees and communities with similar sizes</a:t>
            </a:r>
          </a:p>
          <a:p>
            <a:pPr lvl="1"/>
            <a:r>
              <a:rPr lang="en-US" dirty="0"/>
              <a:t>Doesn’t usually translate to real graphs</a:t>
            </a:r>
          </a:p>
          <a:p>
            <a:r>
              <a:rPr lang="en-US" dirty="0"/>
              <a:t>For both, issues with algorithms based on clique percolating or link clustering</a:t>
            </a:r>
          </a:p>
          <a:p>
            <a:r>
              <a:rPr lang="en-US" dirty="0"/>
              <a:t>Specific definition of communities</a:t>
            </a:r>
          </a:p>
        </p:txBody>
      </p:sp>
    </p:spTree>
    <p:extLst>
      <p:ext uri="{BB962C8B-B14F-4D97-AF65-F5344CB8AC3E}">
        <p14:creationId xmlns:p14="http://schemas.microsoft.com/office/powerpoint/2010/main" val="111322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A0A2-9D78-8C40-9FF1-DE0AA826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Focus of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FDFB6-EA7F-454B-A7C9-591BEB2F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Methods of measuring accuracy</a:t>
            </a:r>
          </a:p>
          <a:p>
            <a:r>
              <a:rPr lang="en-US" dirty="0"/>
              <a:t>Best community detection algorithm</a:t>
            </a:r>
          </a:p>
          <a:p>
            <a:r>
              <a:rPr lang="en-US" dirty="0"/>
              <a:t>Best benchmark for testing</a:t>
            </a:r>
          </a:p>
          <a:p>
            <a:r>
              <a:rPr lang="en-US" dirty="0"/>
              <a:t>Best parameters for benchmarks</a:t>
            </a:r>
          </a:p>
          <a:p>
            <a:r>
              <a:rPr lang="en-US" dirty="0"/>
              <a:t>Related papers</a:t>
            </a:r>
          </a:p>
        </p:txBody>
      </p:sp>
    </p:spTree>
    <p:extLst>
      <p:ext uri="{BB962C8B-B14F-4D97-AF65-F5344CB8AC3E}">
        <p14:creationId xmlns:p14="http://schemas.microsoft.com/office/powerpoint/2010/main" val="3724977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195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9.6: Testing Communities Presentation Plan</vt:lpstr>
      <vt:lpstr>Testing benchmarks</vt:lpstr>
      <vt:lpstr>Tests on Community Detection Algorithms</vt:lpstr>
      <vt:lpstr>Obstacles</vt:lpstr>
      <vt:lpstr>Focus of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9.6: Testing Communities Presentation Plan</dc:title>
  <dc:creator>Bhamidipati, Sahith</dc:creator>
  <cp:lastModifiedBy>Szymanski, Bolek</cp:lastModifiedBy>
  <cp:revision>5</cp:revision>
  <dcterms:created xsi:type="dcterms:W3CDTF">2021-10-31T23:37:36Z</dcterms:created>
  <dcterms:modified xsi:type="dcterms:W3CDTF">2021-11-02T02:30:45Z</dcterms:modified>
</cp:coreProperties>
</file>